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272" r:id="rId2"/>
    <p:sldId id="257" r:id="rId3"/>
    <p:sldId id="265" r:id="rId4"/>
    <p:sldId id="273" r:id="rId5"/>
    <p:sldId id="284" r:id="rId6"/>
    <p:sldId id="268" r:id="rId7"/>
    <p:sldId id="266" r:id="rId8"/>
    <p:sldId id="269" r:id="rId9"/>
    <p:sldId id="270" r:id="rId10"/>
    <p:sldId id="274" r:id="rId11"/>
    <p:sldId id="275" r:id="rId12"/>
    <p:sldId id="276" r:id="rId13"/>
    <p:sldId id="277" r:id="rId14"/>
    <p:sldId id="278" r:id="rId15"/>
    <p:sldId id="279" r:id="rId16"/>
    <p:sldId id="283" r:id="rId17"/>
    <p:sldId id="282" r:id="rId18"/>
    <p:sldId id="267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85" autoAdjust="0"/>
  </p:normalViewPr>
  <p:slideViewPr>
    <p:cSldViewPr snapToGrid="0">
      <p:cViewPr varScale="1">
        <p:scale>
          <a:sx n="75" d="100"/>
          <a:sy n="75" d="100"/>
        </p:scale>
        <p:origin x="70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52748-2D13-4B26-8C35-5FEF7D5451FF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A03DC-85F4-4550-B24C-11F7B04424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8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r.gov.it/sites/default/files/2024-11/Decreto%20Direttoriale%20n.%201802%20del%2021.11.2024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0" i="0" dirty="0">
                <a:solidFill>
                  <a:srgbClr val="333333"/>
                </a:solidFill>
                <a:effectLst/>
                <a:latin typeface="Roboto-regular"/>
              </a:rPr>
              <a:t>Il </a:t>
            </a:r>
            <a:r>
              <a:rPr lang="it-IT" b="1" i="0" u="none" strike="noStrike" dirty="0">
                <a:solidFill>
                  <a:srgbClr val="015D93"/>
                </a:solidFill>
                <a:effectLst/>
                <a:latin typeface="Roboto-regular"/>
                <a:hlinkClick r:id="rId3"/>
              </a:rPr>
              <a:t>Decreto Direttoriale n.1802 del 21-11-2024</a:t>
            </a:r>
            <a:r>
              <a:rPr lang="it-IT" b="0" i="0" dirty="0">
                <a:solidFill>
                  <a:srgbClr val="333333"/>
                </a:solidFill>
                <a:effectLst/>
                <a:latin typeface="Roboto-regular"/>
              </a:rPr>
              <a:t> riporta la Procedura competitiva per lo sviluppo delle attività di ricerca fondamentale a valere sul Fondo Italiano per la scienza, che prevede </a:t>
            </a:r>
            <a:r>
              <a:rPr lang="it-IT" b="1" i="0" dirty="0">
                <a:solidFill>
                  <a:srgbClr val="333333"/>
                </a:solidFill>
                <a:effectLst/>
                <a:latin typeface="Roboto-regular"/>
              </a:rPr>
              <a:t>tre schemi di finanziamento</a:t>
            </a:r>
            <a:r>
              <a:rPr lang="it-IT" b="0" i="0" dirty="0">
                <a:solidFill>
                  <a:srgbClr val="333333"/>
                </a:solidFill>
                <a:effectLst/>
                <a:latin typeface="Roboto-regular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333333"/>
                </a:solidFill>
                <a:effectLst/>
                <a:latin typeface="Roboto-regular"/>
              </a:rPr>
              <a:t>STARTING GRANT</a:t>
            </a:r>
            <a:r>
              <a:rPr lang="it-IT" b="0" i="0" dirty="0">
                <a:solidFill>
                  <a:srgbClr val="333333"/>
                </a:solidFill>
                <a:effectLst/>
                <a:latin typeface="Roboto-regular"/>
              </a:rPr>
              <a:t> per progetti di ricerca fondamentale coordinati da </a:t>
            </a:r>
            <a:r>
              <a:rPr lang="it-IT" b="1" i="0" dirty="0">
                <a:solidFill>
                  <a:srgbClr val="333333"/>
                </a:solidFill>
                <a:effectLst/>
                <a:latin typeface="Roboto-regular"/>
              </a:rPr>
              <a:t>Ricercatori Emergenti</a:t>
            </a:r>
            <a:r>
              <a:rPr lang="it-IT" b="0" i="0" dirty="0">
                <a:solidFill>
                  <a:srgbClr val="333333"/>
                </a:solidFill>
                <a:effectLst/>
                <a:latin typeface="Roboto-regular"/>
              </a:rPr>
              <a:t> (</a:t>
            </a:r>
            <a:r>
              <a:rPr lang="it-IT" b="1" i="1" dirty="0">
                <a:solidFill>
                  <a:srgbClr val="333333"/>
                </a:solidFill>
                <a:effectLst/>
                <a:latin typeface="Roboto-regular"/>
              </a:rPr>
              <a:t>PI Junior</a:t>
            </a:r>
            <a:r>
              <a:rPr lang="it-IT" b="0" i="0" dirty="0">
                <a:solidFill>
                  <a:srgbClr val="333333"/>
                </a:solidFill>
                <a:effectLst/>
                <a:latin typeface="Roboto-regular"/>
              </a:rPr>
              <a:t>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333333"/>
                </a:solidFill>
                <a:effectLst/>
                <a:latin typeface="Roboto-regular"/>
              </a:rPr>
              <a:t>CONSOLIDATOR GRANT</a:t>
            </a:r>
            <a:r>
              <a:rPr lang="it-IT" b="0" i="0" dirty="0">
                <a:solidFill>
                  <a:srgbClr val="333333"/>
                </a:solidFill>
                <a:effectLst/>
                <a:latin typeface="Roboto-regular"/>
              </a:rPr>
              <a:t> per progetti di ricerca fondamentale coordinati da </a:t>
            </a:r>
            <a:r>
              <a:rPr lang="it-IT" b="1" i="0" dirty="0">
                <a:solidFill>
                  <a:srgbClr val="333333"/>
                </a:solidFill>
                <a:effectLst/>
                <a:latin typeface="Roboto-regular"/>
              </a:rPr>
              <a:t>Ricercatori in Carriera</a:t>
            </a:r>
            <a:r>
              <a:rPr lang="it-IT" b="0" i="0" dirty="0">
                <a:solidFill>
                  <a:srgbClr val="333333"/>
                </a:solidFill>
                <a:effectLst/>
                <a:latin typeface="Roboto-regular"/>
              </a:rPr>
              <a:t> (</a:t>
            </a:r>
            <a:r>
              <a:rPr lang="it-IT" b="1" i="1" dirty="0">
                <a:solidFill>
                  <a:srgbClr val="333333"/>
                </a:solidFill>
                <a:effectLst/>
                <a:latin typeface="Roboto-regular"/>
              </a:rPr>
              <a:t>PI Consolidator</a:t>
            </a:r>
            <a:r>
              <a:rPr lang="it-IT" b="0" i="0" dirty="0">
                <a:solidFill>
                  <a:srgbClr val="333333"/>
                </a:solidFill>
                <a:effectLst/>
                <a:latin typeface="Roboto-regular"/>
              </a:rPr>
              <a:t>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333333"/>
                </a:solidFill>
                <a:effectLst/>
                <a:latin typeface="Roboto-regular"/>
              </a:rPr>
              <a:t>ADVANCED GRANT</a:t>
            </a:r>
            <a:r>
              <a:rPr lang="it-IT" b="0" i="0" dirty="0">
                <a:solidFill>
                  <a:srgbClr val="333333"/>
                </a:solidFill>
                <a:effectLst/>
                <a:latin typeface="Roboto-regular"/>
              </a:rPr>
              <a:t> per progetti di ricerca fondamentale coordinati da </a:t>
            </a:r>
            <a:r>
              <a:rPr lang="it-IT" b="1" i="0" dirty="0">
                <a:solidFill>
                  <a:srgbClr val="333333"/>
                </a:solidFill>
                <a:effectLst/>
                <a:latin typeface="Roboto-regular"/>
              </a:rPr>
              <a:t>Ricercatori Affermati</a:t>
            </a:r>
            <a:r>
              <a:rPr lang="it-IT" b="0" i="0" dirty="0">
                <a:solidFill>
                  <a:srgbClr val="333333"/>
                </a:solidFill>
                <a:effectLst/>
                <a:latin typeface="Roboto-regular"/>
              </a:rPr>
              <a:t> (</a:t>
            </a:r>
            <a:r>
              <a:rPr lang="it-IT" b="1" i="1" dirty="0">
                <a:solidFill>
                  <a:srgbClr val="333333"/>
                </a:solidFill>
                <a:effectLst/>
                <a:latin typeface="Roboto-regular"/>
              </a:rPr>
              <a:t>PI Senior</a:t>
            </a:r>
            <a:r>
              <a:rPr lang="it-IT" b="0" i="0" dirty="0">
                <a:solidFill>
                  <a:srgbClr val="333333"/>
                </a:solidFill>
                <a:effectLst/>
                <a:latin typeface="Roboto-regular"/>
              </a:rPr>
              <a:t>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A03DC-85F4-4550-B24C-11F7B044242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83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Possono essere presentate proposte progettuali nell’ambito dei tre seguenti macrosettori di ricerca, individuati dall’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Council</a:t>
            </a:r>
            <a:r>
              <a:rPr lang="it-IT" dirty="0"/>
              <a:t> (ERC): • Scienze della vita (LS); • Scienze fisiche, chimiche e ingegneristiche (PE); • Scienze sociali e umanistiche (SH).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A03DC-85F4-4550-B24C-11F7B044242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71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325977-9C21-0D04-D19F-634079B2C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49CBD74-99D9-BE6B-0562-55D35405A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4DDF4F-D192-D9C1-3ED9-166FB160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4A21-9350-4DE9-B50F-AA35C443019F}" type="datetime1">
              <a:rPr lang="it-IT" smtClean="0"/>
              <a:t>05/12/2024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B35CF3-12E8-2EAA-C62B-1F479C7B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Area Ricerca e Trasferimento Tecnologico - Università degli Studi di Camerino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ADDB8-5F10-6866-2489-2880A4BE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7B0-FC91-4136-9602-00A41762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7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BFBE85-3872-E16F-5887-624676B04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1310BC-4043-E852-2666-E304938FF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952D81-344F-D7BD-F121-C6118946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32F9-391F-46D2-906E-230433A79D82}" type="datetime1">
              <a:rPr lang="it-IT" smtClean="0"/>
              <a:t>05/12/2024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BC291D-3283-918C-182D-4322FE26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Area Ricerca e Trasferimento Tecnologico - Università degli Studi di Camerino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CF3BF5-DCBB-5C6A-76DC-15D2C76C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7B0-FC91-4136-9602-00A41762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35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8368FC-57D2-5AD8-3131-F24CB2817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7745643-D4B4-BD51-7C77-D90038D5E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5CB796-5522-A27C-D222-F5DEA68A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7028-B699-4069-808E-788D20FBCED7}" type="datetime1">
              <a:rPr lang="it-IT" smtClean="0"/>
              <a:t>05/12/2024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3D9210-4A1D-2E28-35A6-0356D649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Area Ricerca e Trasferimento Tecnologico - Università degli Studi di Camerino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F381C9-423C-9153-E55D-D92FC798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7B0-FC91-4136-9602-00A41762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71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C78494-95C8-46F0-F85F-6AA02C9E5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78E0ED-5026-F045-7624-E4D3B9C1C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7D169F-F85D-1D80-AF41-ACDDA2BE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1F87-F03E-434D-845E-6780EDFAFD4C}" type="datetime1">
              <a:rPr lang="it-IT" smtClean="0"/>
              <a:t>05/12/2024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79EDDC-C0E0-2E51-C883-9C3DF3C4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Area Ricerca e Trasferimento Tecnologico - Università degli Studi di Camerino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CF977D-8292-D51E-CAAA-806307F3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7B0-FC91-4136-9602-00A41762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20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8634A9-D5D9-D324-7506-ED07B5D2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EB67F6-0BDF-49DA-C27A-30551AE8B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B448C1-A821-B9C5-A09E-930CBB09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929F-EEFA-4DEC-A227-0677BEA76851}" type="datetime1">
              <a:rPr lang="it-IT" smtClean="0"/>
              <a:t>05/12/2024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B50DA6-BCEE-06A8-9A93-149A8EEF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Area Ricerca e Trasferimento Tecnologico - Università degli Studi di Camerino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6226E7-A275-0159-004E-67E1DB5A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7B0-FC91-4136-9602-00A41762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75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AC5E2-4B90-AF0C-6A96-A0274651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A9542E-0AD6-0142-F608-76D1403AC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E3F537-F00B-2348-076D-7608EA556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881A5C-9E82-D745-945F-6277CCF9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4CF9C-3F95-4867-A575-CCF4E10663FA}" type="datetime1">
              <a:rPr lang="it-IT" smtClean="0"/>
              <a:t>05/12/2024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3B56E8-08FE-A5C4-152D-76D87AAD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Area Ricerca e Trasferimento Tecnologico - Università degli Studi di Camerino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85ADC8-ACDC-061C-8412-9179E1FC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7B0-FC91-4136-9602-00A41762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53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21E8A9-0C2C-D8CE-C30C-9370051B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D0C8DC-7DFA-4196-82FE-7F41CD3B7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42C275-B51F-FF04-D7B0-DD9B5EFCF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1670899-81D5-1F0B-7665-11DF1A76D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573E48-873E-74F1-E0C5-F402EC951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02CAEBB-77D2-5C9A-2A2F-C4B1D828B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B4F0-10BE-4F69-ADD0-A85B5D6C4A63}" type="datetime1">
              <a:rPr lang="it-IT" smtClean="0"/>
              <a:t>05/12/2024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5042598-DD3A-6F31-B9F4-0E3D82ADE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Area Ricerca e Trasferimento Tecnologico - Università degli Studi di Camerino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2E8339D-B12C-DDD4-067D-D0716A94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7B0-FC91-4136-9602-00A41762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34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189962-0166-6F2C-4D12-CE29F64A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58DA37-37EC-D410-91B5-1DC0278DA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DE90-2190-4B4A-8C1C-8DEE9E494D97}" type="datetime1">
              <a:rPr lang="it-IT" smtClean="0"/>
              <a:t>05/12/2024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3321B5-168E-480C-37C6-BC903AA5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Area Ricerca e Trasferimento Tecnologico - Università degli Studi di Camerino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9A42AC-C2C5-601E-31E4-CF1B87A7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7B0-FC91-4136-9602-00A41762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466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499C95F-7B43-5DC2-209B-3B19DE45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1CA3-910B-44D1-97B5-D5F9604D1A18}" type="datetime1">
              <a:rPr lang="it-IT" smtClean="0"/>
              <a:t>05/12/2024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BD1233-9DCF-6135-5FF7-99B0545BD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Area Ricerca e Trasferimento Tecnologico - Università degli Studi di Camerino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1DA68F-73A1-489C-0A89-F09302FD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7B0-FC91-4136-9602-00A41762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80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FBC06E-74A4-6404-D1D6-9960D9F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1DB729-8AA7-5E93-E2ED-196054F29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E044F4-8897-5B8B-1037-1C07ECF7B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7D7092-21A1-477B-ECDE-EF5F6A62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0F69D-EF06-4851-A9A7-C81479764CBC}" type="datetime1">
              <a:rPr lang="it-IT" smtClean="0"/>
              <a:t>05/12/2024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E90495-667C-055A-D280-E3DA017E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Area Ricerca e Trasferimento Tecnologico - Università degli Studi di Camerino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3C8B51-277E-42FA-EB57-39A211B34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7B0-FC91-4136-9602-00A41762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01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DACF-F8B0-3BC4-696E-9B022C66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A97CB82-C936-7B8C-D22B-2DD0DBD3D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1B2369-FA72-3EA5-52C4-B62DE3F35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AE8052-9576-A764-D44E-36C73B3A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FEC4-A7E6-47B0-8EF4-098A4F10D1E4}" type="datetime1">
              <a:rPr lang="it-IT" smtClean="0"/>
              <a:t>05/12/2024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A4C99C7-96CC-66FE-8510-ABCE5455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Area Ricerca e Trasferimento Tecnologico - Università degli Studi di Camerino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5C96AE-2655-BA11-ADFC-6171524A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7B0-FC91-4136-9602-00A41762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43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66AED67-9FD9-8221-C92B-8F8F06A2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5CEE29-4DBA-DAEE-10AB-0CB5AE140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BEEA34-A6EC-2E10-28F4-B5B1F0CE2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444634-27B3-4A6E-BD5C-78D1AD078287}" type="datetime1">
              <a:rPr lang="it-IT" smtClean="0"/>
              <a:t>05/12/2024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6A7E1F-6EDB-75E2-6329-CBDD0016A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Area Ricerca e Trasferimento Tecnologico - Università degli Studi di Camerino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4C3EC2-36A5-1EFE-C0DA-827811389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817B0-FC91-4136-9602-00A4176258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13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rea.ricerca@unicam.it" TargetMode="External"/><Relationship Id="rId2" Type="http://schemas.openxmlformats.org/officeDocument/2006/relationships/hyperlink" Target="https://arit.unicam.it/it/fondo-italiano-scienza-f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melissa.mancini@unicam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s-submission.mur.gov.it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B8AF3-0D6B-FA55-8B03-5D3BC3FAA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81A7A-50A7-6C22-CD11-4C0ECEE5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3626" y="1843777"/>
            <a:ext cx="7663069" cy="3170447"/>
          </a:xfrm>
        </p:spPr>
        <p:txBody>
          <a:bodyPr>
            <a:noAutofit/>
          </a:bodyPr>
          <a:lstStyle/>
          <a:p>
            <a:pPr algn="ctr"/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Info Day – Bando FIS </a:t>
            </a:r>
            <a:b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III edizione</a:t>
            </a:r>
            <a:b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2024-25</a:t>
            </a:r>
            <a:b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</a:br>
            <a:r>
              <a:rPr lang="it-IT" sz="1400" b="0" i="0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Decreto Direttoriale n. 1802 del 21-11-2024</a:t>
            </a:r>
            <a:endParaRPr lang="it-IT" sz="3600" dirty="0">
              <a:solidFill>
                <a:srgbClr val="FF000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4220D1-79E2-0587-60B9-07DADC84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5927" y="6185089"/>
            <a:ext cx="8338465" cy="365125"/>
          </a:xfrm>
        </p:spPr>
        <p:txBody>
          <a:bodyPr/>
          <a:lstStyle/>
          <a:p>
            <a:r>
              <a:rPr lang="it-IT" sz="1800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  <a:p>
            <a:r>
              <a:rPr lang="it-IT" sz="1800" dirty="0">
                <a:solidFill>
                  <a:schemeClr val="tx1"/>
                </a:solidFill>
              </a:rPr>
              <a:t>https://arit.unicam.it/it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903A20B-1A13-9442-E324-4AB4C60DB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48"/>
            <a:ext cx="2914141" cy="1353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7D3D18-EF5D-B9FA-8194-86355F81F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47" y="490348"/>
            <a:ext cx="418831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0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A5FC2-19F0-3FE8-07E4-0084DD623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E0BAA6-E159-D6C5-215B-DAAE2D0E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881" y="943274"/>
            <a:ext cx="5645269" cy="447575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Presentazione domande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95889C-3B16-05BD-8650-39A48339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5576" y="6356350"/>
            <a:ext cx="5321808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5D84584-B81D-BC9E-D619-7909B0C51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48"/>
            <a:ext cx="2914141" cy="1353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207ACB0-8308-002F-4904-10DA5E0B3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742" y="573206"/>
            <a:ext cx="3868520" cy="1002324"/>
          </a:xfrm>
          <a:prstGeom prst="rect">
            <a:avLst/>
          </a:prstGeom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799FCCA0-853C-F0F6-C0B7-1B97A9DDB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6284" y="1825625"/>
            <a:ext cx="9999432" cy="4351338"/>
          </a:xfrm>
        </p:spPr>
      </p:pic>
    </p:spTree>
    <p:extLst>
      <p:ext uri="{BB962C8B-B14F-4D97-AF65-F5344CB8AC3E}">
        <p14:creationId xmlns:p14="http://schemas.microsoft.com/office/powerpoint/2010/main" val="21300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8B0CF-08D9-028C-BB8C-A4DFE765E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86D6CD-4CE8-A0EB-2F82-EC0CF626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5576" y="6356350"/>
            <a:ext cx="5321808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6E1F6BA-BE75-13E0-2925-10B808A826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54"/>
          <a:stretch/>
        </p:blipFill>
        <p:spPr>
          <a:xfrm>
            <a:off x="356527" y="288181"/>
            <a:ext cx="6797766" cy="591472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4ED906F-26FC-FDF6-A5BA-555A0B61C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570" y="367381"/>
            <a:ext cx="5525271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0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5AA08-701B-7E82-85AD-C0ACBFE5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512EDE-0232-E249-FE18-670F6621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5576" y="6356350"/>
            <a:ext cx="5321808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DDCC4B-FC88-04EE-EE28-83D0CFA1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39" y="433185"/>
            <a:ext cx="9734580" cy="553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AF2EB-A555-4513-AB56-70BA62996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E6D498-16DD-E874-10DB-C61657FF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5576" y="6356350"/>
            <a:ext cx="5321808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D4FF33-E9F1-D23A-6492-DF8FCA661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867" y="792051"/>
            <a:ext cx="9139592" cy="48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1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D7CD6-1925-6668-149C-C33A7A44A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9E0547-96E9-DB1D-61C6-16574C14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5576" y="6356350"/>
            <a:ext cx="5321808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77BD01-95F0-B4DA-3E17-0C2374962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97" y="457535"/>
            <a:ext cx="8980227" cy="585981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68EA09F-AA08-CD27-598F-928D2FE33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441" y="252484"/>
            <a:ext cx="3868520" cy="10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D55F2-2BB2-9250-6052-3E3B71C9D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F34339-B1D2-ACCD-5E3B-EF53EC07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5576" y="6356350"/>
            <a:ext cx="5321808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B7DE5CC-EB03-6721-A573-FF8B049B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441" y="252484"/>
            <a:ext cx="3868520" cy="10023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BFE6722-E74A-F118-5C2B-BB5AB5C0F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60" y="1549021"/>
            <a:ext cx="11000140" cy="4216852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92BB5463-1B62-FF6A-7EA2-65362891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310" y="306071"/>
            <a:ext cx="5645269" cy="447575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Budget – </a:t>
            </a:r>
            <a:r>
              <a:rPr lang="it-IT" sz="3200" dirty="0" err="1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Section</a:t>
            </a:r>
            <a:r>
              <a:rPr lang="it-IT" sz="32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4062539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4E618-50C6-B56B-E040-C5A45AFF6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3FB105-4DBB-1739-64EB-C2816C19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5576" y="6356350"/>
            <a:ext cx="5321808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3019BE8-728C-EC1E-DB7B-F6B29BBF4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32" y="0"/>
            <a:ext cx="3868520" cy="10023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592EB81-2326-380E-146A-E9AE859DA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08" y="261450"/>
            <a:ext cx="8763286" cy="52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8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C6552-36C2-1412-6794-C16E76775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4A9CD6-D534-F8BE-F334-CF22EE77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5576" y="6356350"/>
            <a:ext cx="5321808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6CAD253-4703-C1DB-78F3-BACD126AF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432" y="0"/>
            <a:ext cx="3868520" cy="100232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B3558F-53B3-9EE9-ED18-657C3A108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350" y="1577662"/>
            <a:ext cx="8938525" cy="41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5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EB0F2-C31F-0B5D-CA9C-71C89B456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7153CF-AAD2-3908-AC46-CD83097B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68" y="1918199"/>
            <a:ext cx="8704335" cy="388611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Raccolta di manifestazione di interesse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D5DAFD-8A0D-CFAC-47FB-1C1EBE06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68" y="2637419"/>
            <a:ext cx="10515600" cy="3827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Entro il </a:t>
            </a:r>
            <a:r>
              <a:rPr lang="it-IT" sz="2000" b="1" dirty="0"/>
              <a:t>27 dicembre 2024 </a:t>
            </a:r>
            <a:r>
              <a:rPr lang="it-IT" sz="2000" dirty="0"/>
              <a:t>è necessario inoltrare la propria manifestazione di interesse, corredata dal template fornito dall’Area Ricerca opportunamente compilato, al proprio delegato di riferimento. Si prega di mantenere in cc l’Area Ricerca.</a:t>
            </a:r>
          </a:p>
          <a:p>
            <a:pPr marL="0" indent="0" algn="just">
              <a:buNone/>
            </a:pPr>
            <a:r>
              <a:rPr lang="it-IT" sz="2000" dirty="0"/>
              <a:t>Entro il </a:t>
            </a:r>
            <a:r>
              <a:rPr lang="it-IT" sz="2000" b="1" dirty="0"/>
              <a:t>3 gennaio 2025 </a:t>
            </a:r>
            <a:r>
              <a:rPr lang="it-IT" sz="2000" dirty="0"/>
              <a:t>ciascun candidato/a sarà opportunamente informato/a.</a:t>
            </a:r>
          </a:p>
          <a:p>
            <a:pPr marL="0" indent="0" algn="just">
              <a:buNone/>
            </a:pPr>
            <a:endParaRPr kumimoji="0" lang="it-IT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kumimoji="0" lang="it-IT" sz="2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Contatti ed Informazioni</a:t>
            </a:r>
          </a:p>
          <a:p>
            <a:pPr marL="0" indent="0" algn="just">
              <a:buNone/>
            </a:pPr>
            <a:r>
              <a:rPr lang="it-IT" sz="1800" b="1" dirty="0">
                <a:hlinkClick r:id="rId2"/>
              </a:rPr>
              <a:t>https://arit.unicam.it/it/fondo-italiano-scienza-fis</a:t>
            </a:r>
            <a:endParaRPr lang="it-IT" sz="1800" b="1" dirty="0"/>
          </a:p>
          <a:p>
            <a:pPr marL="0" indent="0" algn="just">
              <a:buNone/>
            </a:pPr>
            <a:r>
              <a:rPr lang="it-IT" sz="2000" dirty="0"/>
              <a:t>Area Ricerca Unicam – </a:t>
            </a:r>
            <a:r>
              <a:rPr lang="it-IT" sz="2000" dirty="0">
                <a:hlinkClick r:id="rId3"/>
              </a:rPr>
              <a:t>area.ricerca@unicam.it</a:t>
            </a:r>
            <a:r>
              <a:rPr lang="it-IT" sz="2000" dirty="0"/>
              <a:t> </a:t>
            </a:r>
          </a:p>
          <a:p>
            <a:pPr marL="0" indent="0" algn="just">
              <a:buNone/>
            </a:pPr>
            <a:r>
              <a:rPr lang="it-IT" sz="2000" dirty="0"/>
              <a:t>Melissa Mancini – </a:t>
            </a:r>
            <a:r>
              <a:rPr lang="it-IT" sz="2000" dirty="0">
                <a:hlinkClick r:id="rId4"/>
              </a:rPr>
              <a:t>melissa.mancini@unicam.it</a:t>
            </a:r>
            <a:r>
              <a:rPr lang="it-IT" sz="2000" dirty="0"/>
              <a:t> – 0737 40 2575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CDCE84-E211-F5EE-ECEB-08355933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2424" y="6356350"/>
            <a:ext cx="5294376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97754D-47FD-D662-F2ED-5F7EF7E3E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4" y="222101"/>
            <a:ext cx="2914141" cy="1353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DB8A542-FA48-497B-BC8F-96DE4E9D9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947" y="490348"/>
            <a:ext cx="418831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4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62405-3005-7614-BDE3-DE0E0B1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628" y="1084886"/>
            <a:ext cx="3414724" cy="164352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chi è rivolto?</a:t>
            </a:r>
            <a:br>
              <a:rPr lang="it-IT" sz="32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endParaRPr lang="it-IT" sz="3200" dirty="0">
              <a:solidFill>
                <a:srgbClr val="FF000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9C77FC-90C8-2131-D8F1-F811BA81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520" y="2187773"/>
            <a:ext cx="5670948" cy="34198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900" kern="100" dirty="0">
                <a:solidFill>
                  <a:schemeClr val="accent1">
                    <a:lumMod val="50000"/>
                  </a:schemeClr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Starting Grant</a:t>
            </a:r>
            <a:r>
              <a:rPr lang="it-IT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ricercatori emergenti (2-7 anni dal conseguimento del PhD) per favorire il raggiungimento dell’indipendenza scientifica.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900" kern="100" dirty="0">
                <a:solidFill>
                  <a:schemeClr val="accent1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Consolidator Grant</a:t>
            </a:r>
            <a:r>
              <a:rPr lang="it-IT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ricercatori in carriera (7-12 anni dal conseguimento del PhD) per consolidare le loro competenze e leadership scientifica.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900" kern="100" dirty="0">
                <a:solidFill>
                  <a:schemeClr val="accent1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Advanced Grant</a:t>
            </a:r>
            <a:r>
              <a:rPr lang="it-IT" sz="1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ricercatori affermati (oltre 12 anni dal PhD) con profili di eccellenza e leadership internazionale nel proprio settore.</a:t>
            </a:r>
          </a:p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BCF2EB-BC6F-C808-BEBE-AA009B14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0712" y="6356350"/>
            <a:ext cx="5358384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913554-6558-950D-3641-BC8DC49B5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20"/>
            <a:ext cx="2914141" cy="1353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A818D82-B43D-0356-4EF4-EE9276CB3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947" y="490348"/>
            <a:ext cx="418831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9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19F50-D637-83C4-D22D-C17F11A81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A12A4A-83D6-F0A0-0549-BC8D44E71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532" y="1858754"/>
            <a:ext cx="6385493" cy="40261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b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proposte progettuali – da presentare sulla </a:t>
            </a:r>
            <a:r>
              <a:rPr lang="it-IT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piattaforma online dedicata </a:t>
            </a:r>
            <a:r>
              <a:rPr lang="it-IT" sz="20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entro il 27 gennaio 2025 ore 12:00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possono riguardare tutti gli ambiti di ricerca afferenti ai macrosettori e settori scientifico-disciplinari determinati dall’ERC (LS, PE, SH - Vedi </a:t>
            </a:r>
            <a:r>
              <a:rPr lang="it-IT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1 al bando), ma sono favorevolmente considerati progetti: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Interdisciplinari, che superano i confini tra ambiti di ricerca;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Pionieristici, in aree emergenti o innovative;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 approcci non convenzionali o invenzioni scientifiche.</a:t>
            </a:r>
          </a:p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2436C1-5B1A-BB8C-83BD-BE6293B2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0440" y="6356350"/>
            <a:ext cx="5257800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906D47B-37AC-484A-B6F0-1C8A15423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348"/>
            <a:ext cx="2914141" cy="1353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3390608-76FE-B8FC-CBF9-A056142B3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1947" y="490348"/>
            <a:ext cx="4188315" cy="108518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A7217A-8ADB-FD96-23A7-C706364F0877}"/>
              </a:ext>
            </a:extLst>
          </p:cNvPr>
          <p:cNvSpPr txBox="1"/>
          <p:nvPr/>
        </p:nvSpPr>
        <p:spPr>
          <a:xfrm>
            <a:off x="1399786" y="1273979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La proposta progettuale</a:t>
            </a:r>
            <a:endParaRPr lang="it-IT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24D3B2-6C9D-316F-666B-7509275E8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5" y="1983180"/>
            <a:ext cx="4744112" cy="212437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4809F8A-1374-EBE1-0F7F-73CFD7702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62" y="4166586"/>
            <a:ext cx="4601217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4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F4565-AA7A-80BF-B9FD-F601A840C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E882C-967D-E1F9-26DE-76D184A1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628" y="1084886"/>
            <a:ext cx="3414724" cy="164352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Attenzione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8933DF-BDE4-6660-A592-24E484FF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0712" y="6356350"/>
            <a:ext cx="5358384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95811C5-4BDA-8320-E32B-F4A3D2541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20"/>
            <a:ext cx="2914141" cy="1353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2393386-7376-23D9-E6AC-3FC008886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47" y="490348"/>
            <a:ext cx="4188315" cy="1085182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7A772B4E-08AA-8E95-252C-62639FAD9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42" y="1825625"/>
            <a:ext cx="11787220" cy="4351338"/>
          </a:xfrm>
        </p:spPr>
        <p:txBody>
          <a:bodyPr>
            <a:normAutofit lnSpcReduction="10000"/>
          </a:bodyPr>
          <a:lstStyle/>
          <a:p>
            <a:r>
              <a:rPr lang="it-IT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Possono presentare una proposta progettuale anche i PI le cui proposte, nell’ambito delle procedure a valere sul Fondo Italiano per la Scienza, di cui al D.D.  2281 del 28 settembre 2021 (Bando FIS 1) e D.D.  1236 del 1° agosto 2023 (Bando FIS 2), non abbiano riportato un punteggio sufficiente per l’ammissione alla seconda fase di valutazione prevista dai medesimi bandi. </a:t>
            </a:r>
          </a:p>
          <a:p>
            <a:pPr marL="0" indent="0">
              <a:buNone/>
            </a:pPr>
            <a:endParaRPr lang="it-IT" sz="2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Nel caso in cui il PI sia in possesso di un numero di titoli di dottorato o di altri titoli equipollenti superiore a uno, ai fini della determinazione dell’esperienza maturata, </a:t>
            </a:r>
            <a:r>
              <a:rPr lang="it-IT" sz="2400" u="sng" kern="100" dirty="0">
                <a:latin typeface="Aptos" panose="020B0004020202020204" pitchFamily="34" charset="0"/>
                <a:cs typeface="Times New Roman" panose="02020603050405020304" pitchFamily="18" charset="0"/>
              </a:rPr>
              <a:t>viene considerato il primo titolo conseguito</a:t>
            </a:r>
            <a:r>
              <a:rPr lang="it-IT" sz="2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sz="2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it-IT" sz="2400" u="sng" kern="100" dirty="0">
                <a:latin typeface="Aptos" panose="020B0004020202020204" pitchFamily="34" charset="0"/>
                <a:cs typeface="Times New Roman" panose="02020603050405020304" pitchFamily="18" charset="0"/>
              </a:rPr>
              <a:t>Ogni PI può presentare una sola proposta progettuale in risposta al presente Bando e non può figurare in altri gruppi di ricerca. </a:t>
            </a:r>
          </a:p>
          <a:p>
            <a:endParaRPr lang="it-IT" sz="24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661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4AAEF-69A7-3069-5952-3C96E02D6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76C1C-40FB-C1E3-DD17-8662EA5C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628" y="1084886"/>
            <a:ext cx="3414724" cy="164352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Attenzione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0FFF39-6590-833B-A2B8-1DF37699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0712" y="6356350"/>
            <a:ext cx="5358384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095A7B-4691-4A32-9CDC-806A6AF0A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20"/>
            <a:ext cx="2914141" cy="1353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60A8F98-682D-9832-B6FE-A37D5529A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47" y="490348"/>
            <a:ext cx="4188315" cy="108518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FC19476-31B9-66BD-15B2-F190D4403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47" y="4219365"/>
            <a:ext cx="10743127" cy="204157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A295FC7-8D8D-7197-FA2E-CE15FF3BB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36" y="1557273"/>
            <a:ext cx="9476968" cy="251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3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97203-AD57-1270-1555-86411B585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C30A0B-D7B9-BC5E-6D07-AF98AAFF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89" y="1920240"/>
            <a:ext cx="6852867" cy="449898"/>
          </a:xfrm>
        </p:spPr>
        <p:txBody>
          <a:bodyPr>
            <a:noAutofit/>
          </a:bodyPr>
          <a:lstStyle/>
          <a:p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Grant individuale o collaborativo?</a:t>
            </a:r>
            <a:endParaRPr lang="it-IT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058588-6D2D-D047-FF9E-1D9FE58AA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89" y="2461233"/>
            <a:ext cx="10515600" cy="378411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it-IT" sz="2000" dirty="0"/>
              <a:t>Anche se il finanziamento è attribuito al PI, è possibile coinvolgere </a:t>
            </a:r>
            <a:r>
              <a:rPr lang="it-IT" sz="2000" b="1" dirty="0">
                <a:solidFill>
                  <a:schemeClr val="tx2"/>
                </a:solidFill>
              </a:rPr>
              <a:t>partner di progetto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/>
              <a:t>esterni, come enti di ricerca, centri privati o laboratori industriali, sia nazionali che internazionali.</a:t>
            </a:r>
            <a:br>
              <a:rPr lang="it-IT" sz="2000" dirty="0"/>
            </a:br>
            <a:r>
              <a:rPr lang="it-IT" sz="2000" dirty="0"/>
              <a:t>Questi partner devono però fornire un valore scientifico aggiunto al progetto, e le loro spese possono essere riconosciute come </a:t>
            </a:r>
            <a:r>
              <a:rPr lang="it-IT" sz="2000" b="1" dirty="0">
                <a:solidFill>
                  <a:schemeClr val="tx2"/>
                </a:solidFill>
              </a:rPr>
              <a:t>commesse di ricerca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/>
              <a:t>fino a un massimo del </a:t>
            </a:r>
            <a:r>
              <a:rPr lang="it-IT" sz="2000" b="1" dirty="0">
                <a:solidFill>
                  <a:schemeClr val="tx2"/>
                </a:solidFill>
              </a:rPr>
              <a:t>40% delle spese totali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/>
              <a:t>del progetto.</a:t>
            </a:r>
          </a:p>
          <a:p>
            <a:pPr algn="just">
              <a:lnSpc>
                <a:spcPct val="150000"/>
              </a:lnSpc>
            </a:pPr>
            <a:r>
              <a:rPr lang="it-IT" sz="2000" dirty="0"/>
              <a:t>Il progetto di ricerca si deve svolgere </a:t>
            </a:r>
            <a:r>
              <a:rPr lang="it-IT" sz="2000" b="1" dirty="0">
                <a:solidFill>
                  <a:schemeClr val="tx2"/>
                </a:solidFill>
              </a:rPr>
              <a:t>principalmente sul territorio italiano</a:t>
            </a:r>
            <a:r>
              <a:rPr lang="it-IT" sz="2000" dirty="0"/>
              <a:t>, ma alcune attività, come la ricerca sul campo, possono svolgersi all'estero se necessario per il raggiungimento degli obiettivi scientifici.</a:t>
            </a:r>
          </a:p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8A625C-0C7C-87C9-4898-CB665734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3008" y="6356350"/>
            <a:ext cx="5303520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F04B6B-D391-9B77-ADA2-B040B3758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48"/>
            <a:ext cx="2914141" cy="1353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39A9A9-B709-91C3-4FAB-4D36D357D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47" y="490348"/>
            <a:ext cx="418831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4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859CB-53B1-1ECE-07F1-93BCB80C4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834B8-8CB9-F194-3A5E-DEC755FC4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2103120"/>
            <a:ext cx="10515600" cy="610993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Durata ed entità del finanziamento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25B56A-A46B-A9C8-45D1-04FDAA62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4" y="2371368"/>
            <a:ext cx="10963656" cy="389227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Ogni progetto ha una </a:t>
            </a:r>
            <a:r>
              <a:rPr lang="it-IT" sz="24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durata massima di 5 anni 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può ricevere: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Starting Grant: 1-1,3 milioni di euro (fino a +500.000 € per attrezzature nei settori LS/PE).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Consolidator Grant: 1,2-1,6 milioni di euro (fino a +500.000 € per attrezzature nei settori LS/PE).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Advanced Grant: 1,5-1,9 milioni di euro (fino a +500.000 € per attrezzature nei settori LS/PE).</a:t>
            </a:r>
          </a:p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9BD4E6-093A-245B-740F-05364930D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2736" y="6356350"/>
            <a:ext cx="5248656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2AD28C-5303-95B4-8C66-C10F97B60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48"/>
            <a:ext cx="2914141" cy="1353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A840320-6C1D-BB3B-0A40-935D48BFA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47" y="490348"/>
            <a:ext cx="418831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3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10C2C-76B7-16B2-0014-4A85D150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2A8A64-7315-5A3A-4AC8-646D8FC0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89" y="1965960"/>
            <a:ext cx="10515600" cy="284035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Costi ammissibili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88A08E-3E67-9E3B-6F28-285D236D8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89" y="2370137"/>
            <a:ext cx="10515600" cy="3866071"/>
          </a:xfrm>
        </p:spPr>
        <p:txBody>
          <a:bodyPr>
            <a:normAutofit/>
          </a:bodyPr>
          <a:lstStyle/>
          <a:p>
            <a:pPr algn="just"/>
            <a:r>
              <a:rPr lang="it-IT" sz="2000" u="sng" dirty="0"/>
              <a:t>Trattamento economico del PI</a:t>
            </a:r>
            <a:r>
              <a:rPr lang="it-IT" sz="2000" dirty="0"/>
              <a:t>: Solo se assunto specificamente per il progetto. </a:t>
            </a:r>
            <a:r>
              <a:rPr lang="it-IT" sz="2000" b="1" dirty="0">
                <a:solidFill>
                  <a:schemeClr val="tx2"/>
                </a:solidFill>
              </a:rPr>
              <a:t>I costi del personale già dipendente della Host Institution non sono ammissibili.</a:t>
            </a:r>
          </a:p>
          <a:p>
            <a:pPr algn="just"/>
            <a:r>
              <a:rPr lang="it-IT" sz="2000" u="sng" dirty="0"/>
              <a:t>Personale</a:t>
            </a:r>
            <a:r>
              <a:rPr lang="it-IT" sz="2000" dirty="0"/>
              <a:t>: Costi relativi ai mesi/persona per personale contrattualizzato ad hoc, come professori, ricercatori, assegnisti, tecnologi e simili.</a:t>
            </a:r>
          </a:p>
          <a:p>
            <a:pPr algn="just"/>
            <a:r>
              <a:rPr lang="it-IT" sz="2000" u="sng" dirty="0"/>
              <a:t>Acquisto di strumenti e attrezzature</a:t>
            </a:r>
            <a:r>
              <a:rPr lang="it-IT" sz="2000" dirty="0"/>
              <a:t>: Finanziati in conto capitale.</a:t>
            </a:r>
          </a:p>
          <a:p>
            <a:pPr algn="just"/>
            <a:r>
              <a:rPr lang="it-IT" sz="2000" u="sng" dirty="0"/>
              <a:t>Altri costi di esercizio</a:t>
            </a:r>
            <a:r>
              <a:rPr lang="it-IT" sz="2000" dirty="0"/>
              <a:t>: Materiali di consumo, accesso a infrastrutture, missioni e partecipazioni a eventi.</a:t>
            </a:r>
          </a:p>
          <a:p>
            <a:pPr algn="just"/>
            <a:r>
              <a:rPr lang="it-IT" sz="2000" u="sng" dirty="0"/>
              <a:t>Servizi di consulenza scientifica o assistenza tecnico-scientifica</a:t>
            </a:r>
            <a:r>
              <a:rPr lang="it-IT" sz="2000" dirty="0"/>
              <a:t>: Inclusa la commessa di ricerca.</a:t>
            </a:r>
          </a:p>
          <a:p>
            <a:pPr algn="just"/>
            <a:r>
              <a:rPr lang="it-IT" sz="2000" u="sng" dirty="0"/>
              <a:t>Spese generali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A0D5B8-F5F3-F9A2-144C-8783F4FD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6356350"/>
            <a:ext cx="5230368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90ECB1A-B80C-D4F9-9B1C-3CC024813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48"/>
            <a:ext cx="2914141" cy="1353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CAF0959-1285-A2C1-F803-2370BED4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47" y="490348"/>
            <a:ext cx="4188315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2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9B1F2-684F-2B9A-5378-68AEE51BE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FB6E0F-2367-CFD0-885A-472A2D440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707" y="1272551"/>
            <a:ext cx="4319979" cy="447575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Altre indicazioni utili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ADA5BB-0FA1-56A2-CD9E-276482D6D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64" y="2078036"/>
            <a:ext cx="10515600" cy="14802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000" dirty="0"/>
              <a:t>Per presentare la propria proposta progettuale può essere fatta tramite </a:t>
            </a:r>
            <a:r>
              <a:rPr lang="it-IT" sz="2000" b="1" dirty="0">
                <a:solidFill>
                  <a:schemeClr val="tx2"/>
                </a:solidFill>
              </a:rPr>
              <a:t>SPID </a:t>
            </a:r>
            <a:r>
              <a:rPr lang="it-IT" sz="2000" dirty="0">
                <a:solidFill>
                  <a:schemeClr val="tx2"/>
                </a:solidFill>
              </a:rPr>
              <a:t>o</a:t>
            </a:r>
            <a:r>
              <a:rPr lang="it-IT" sz="2000" b="1" dirty="0">
                <a:solidFill>
                  <a:schemeClr val="tx2"/>
                </a:solidFill>
              </a:rPr>
              <a:t> registrazione normale.</a:t>
            </a:r>
          </a:p>
          <a:p>
            <a:pPr marL="0" indent="0" algn="just">
              <a:buNone/>
            </a:pPr>
            <a:endParaRPr lang="it-IT" sz="2000" dirty="0"/>
          </a:p>
          <a:p>
            <a:pPr algn="just"/>
            <a:r>
              <a:rPr lang="en-US" sz="2000" dirty="0"/>
              <a:t>Assieme alla presentazione della proposta progettuale viene richiesta una </a:t>
            </a:r>
            <a:r>
              <a:rPr lang="en-US" sz="2000" b="1" dirty="0">
                <a:solidFill>
                  <a:schemeClr val="tx2"/>
                </a:solidFill>
              </a:rPr>
              <a:t>Commitment letter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da parte dell’Host Institution (All. 4 al bando)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deve</a:t>
            </a:r>
            <a:r>
              <a:rPr lang="en-US" sz="2000" dirty="0"/>
              <a:t> </a:t>
            </a:r>
            <a:r>
              <a:rPr lang="en-US" sz="2000" dirty="0" err="1"/>
              <a:t>essere</a:t>
            </a:r>
            <a:r>
              <a:rPr lang="en-US" sz="2000" dirty="0"/>
              <a:t> </a:t>
            </a:r>
            <a:r>
              <a:rPr lang="en-US" sz="2000" dirty="0" err="1"/>
              <a:t>richiesta</a:t>
            </a:r>
            <a:r>
              <a:rPr lang="en-US" sz="2000" dirty="0"/>
              <a:t> </a:t>
            </a:r>
            <a:r>
              <a:rPr lang="en-US" sz="2000" dirty="0" err="1"/>
              <a:t>all’Area</a:t>
            </a:r>
            <a:r>
              <a:rPr lang="en-US" sz="2000" dirty="0"/>
              <a:t> </a:t>
            </a:r>
            <a:r>
              <a:rPr lang="en-US" sz="2000" dirty="0" err="1"/>
              <a:t>Ricerca</a:t>
            </a:r>
            <a:r>
              <a:rPr lang="en-US" sz="2000" dirty="0"/>
              <a:t>.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F12767-470F-9321-9D9E-2B8F7002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5576" y="6356350"/>
            <a:ext cx="5321808" cy="36512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Area Ricerca e Trasferimento Tecnologico - Università degli Studi di Camerino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88B31C4-CF59-4C99-4DEF-C4AB84D6C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48"/>
            <a:ext cx="2914141" cy="1353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788D90-B78C-0C77-CB4A-8C2AF6F93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47" y="490348"/>
            <a:ext cx="4188315" cy="108518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1667ECA-E0CC-7B55-1989-E7184F2A1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74" y="3709239"/>
            <a:ext cx="2454333" cy="28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35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1088</Words>
  <Application>Microsoft Office PowerPoint</Application>
  <PresentationFormat>Widescreen</PresentationFormat>
  <Paragraphs>72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ADLaM Display</vt:lpstr>
      <vt:lpstr>Aptos</vt:lpstr>
      <vt:lpstr>Aptos Display</vt:lpstr>
      <vt:lpstr>Arial</vt:lpstr>
      <vt:lpstr>Britannic Bold</vt:lpstr>
      <vt:lpstr>Roboto-regular</vt:lpstr>
      <vt:lpstr>Titillium Web</vt:lpstr>
      <vt:lpstr>Tema di Office</vt:lpstr>
      <vt:lpstr>Info Day – Bando FIS  III edizione 2024-25 Decreto Direttoriale n. 1802 del 21-11-2024</vt:lpstr>
      <vt:lpstr>A chi è rivolto? </vt:lpstr>
      <vt:lpstr>Presentazione standard di PowerPoint</vt:lpstr>
      <vt:lpstr>Attenzione</vt:lpstr>
      <vt:lpstr>Attenzione</vt:lpstr>
      <vt:lpstr>Grant individuale o collaborativo?</vt:lpstr>
      <vt:lpstr>Durata ed entità del finanziamento  </vt:lpstr>
      <vt:lpstr>Costi ammissibili</vt:lpstr>
      <vt:lpstr>Altre indicazioni utili</vt:lpstr>
      <vt:lpstr>Presentazione domande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Budget – Section C</vt:lpstr>
      <vt:lpstr>Presentazione standard di PowerPoint</vt:lpstr>
      <vt:lpstr>Presentazione standard di PowerPoint</vt:lpstr>
      <vt:lpstr>Raccolta di manifestazione di interesse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Crovace Gianluca</dc:creator>
  <cp:lastModifiedBy>Mancini Melissa</cp:lastModifiedBy>
  <cp:revision>5</cp:revision>
  <dcterms:created xsi:type="dcterms:W3CDTF">2024-12-04T10:25:46Z</dcterms:created>
  <dcterms:modified xsi:type="dcterms:W3CDTF">2024-12-06T16:14:02Z</dcterms:modified>
</cp:coreProperties>
</file>